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8"/>
    <p:sldId id="257" r:id="rId39"/>
    <p:sldId id="258" r:id="rId40"/>
    <p:sldId id="259" r:id="rId41"/>
    <p:sldId id="260" r:id="rId42"/>
    <p:sldId id="261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P Imperial" charset="1" panose="02000506000000020004"/>
      <p:regular r:id="rId10"/>
    </p:embeddedFont>
    <p:embeddedFont>
      <p:font typeface="BP Imperial Bold" charset="1" panose="02000506000000020004"/>
      <p:regular r:id="rId11"/>
    </p:embeddedFont>
    <p:embeddedFont>
      <p:font typeface="BP Imperial Italics" charset="1" panose="02000506000000090004"/>
      <p:regular r:id="rId12"/>
    </p:embeddedFont>
    <p:embeddedFont>
      <p:font typeface="BP Imperial Bold Italics" charset="1" panose="02000506000000020004"/>
      <p:regular r:id="rId13"/>
    </p:embeddedFont>
    <p:embeddedFont>
      <p:font typeface="Canva Sans" charset="1" panose="020B0503030501040103"/>
      <p:regular r:id="rId14"/>
    </p:embeddedFont>
    <p:embeddedFont>
      <p:font typeface="Canva Sans Bold" charset="1" panose="020B0803030501040103"/>
      <p:regular r:id="rId15"/>
    </p:embeddedFont>
    <p:embeddedFont>
      <p:font typeface="Canva Sans Italics" charset="1" panose="020B0503030501040103"/>
      <p:regular r:id="rId16"/>
    </p:embeddedFont>
    <p:embeddedFont>
      <p:font typeface="Canva Sans Bold Italics" charset="1" panose="020B0803030501040103"/>
      <p:regular r:id="rId17"/>
    </p:embeddedFont>
    <p:embeddedFont>
      <p:font typeface="Canva Sans Medium" charset="1" panose="020B0603030501040103"/>
      <p:regular r:id="rId18"/>
    </p:embeddedFont>
    <p:embeddedFont>
      <p:font typeface="Canva Sans Medium Italics" charset="1" panose="020B0603030501040103"/>
      <p:regular r:id="rId19"/>
    </p:embeddedFont>
    <p:embeddedFont>
      <p:font typeface="Poppins" charset="1" panose="00000500000000000000"/>
      <p:regular r:id="rId20"/>
    </p:embeddedFont>
    <p:embeddedFont>
      <p:font typeface="Poppins Bold" charset="1" panose="00000800000000000000"/>
      <p:regular r:id="rId21"/>
    </p:embeddedFont>
    <p:embeddedFont>
      <p:font typeface="Poppins Italics" charset="1" panose="00000500000000000000"/>
      <p:regular r:id="rId22"/>
    </p:embeddedFont>
    <p:embeddedFont>
      <p:font typeface="Poppins Bold Italics" charset="1" panose="00000800000000000000"/>
      <p:regular r:id="rId23"/>
    </p:embeddedFont>
    <p:embeddedFont>
      <p:font typeface="Poppins Thin" charset="1" panose="00000300000000000000"/>
      <p:regular r:id="rId24"/>
    </p:embeddedFont>
    <p:embeddedFont>
      <p:font typeface="Poppins Thin Italics" charset="1" panose="00000300000000000000"/>
      <p:regular r:id="rId25"/>
    </p:embeddedFont>
    <p:embeddedFont>
      <p:font typeface="Poppins Extra-Light" charset="1" panose="00000300000000000000"/>
      <p:regular r:id="rId26"/>
    </p:embeddedFont>
    <p:embeddedFont>
      <p:font typeface="Poppins Extra-Light Italics" charset="1" panose="00000300000000000000"/>
      <p:regular r:id="rId27"/>
    </p:embeddedFont>
    <p:embeddedFont>
      <p:font typeface="Poppins Light" charset="1" panose="00000400000000000000"/>
      <p:regular r:id="rId28"/>
    </p:embeddedFont>
    <p:embeddedFont>
      <p:font typeface="Poppins Light Italics" charset="1" panose="00000400000000000000"/>
      <p:regular r:id="rId29"/>
    </p:embeddedFont>
    <p:embeddedFont>
      <p:font typeface="Poppins Medium" charset="1" panose="00000600000000000000"/>
      <p:regular r:id="rId30"/>
    </p:embeddedFont>
    <p:embeddedFont>
      <p:font typeface="Poppins Medium Italics" charset="1" panose="00000600000000000000"/>
      <p:regular r:id="rId31"/>
    </p:embeddedFont>
    <p:embeddedFont>
      <p:font typeface="Poppins Semi-Bold" charset="1" panose="00000700000000000000"/>
      <p:regular r:id="rId32"/>
    </p:embeddedFont>
    <p:embeddedFont>
      <p:font typeface="Poppins Semi-Bold Italics" charset="1" panose="00000700000000000000"/>
      <p:regular r:id="rId33"/>
    </p:embeddedFont>
    <p:embeddedFont>
      <p:font typeface="Poppins Ultra-Bold" charset="1" panose="00000900000000000000"/>
      <p:regular r:id="rId34"/>
    </p:embeddedFont>
    <p:embeddedFont>
      <p:font typeface="Poppins Ultra-Bold Italics" charset="1" panose="00000900000000000000"/>
      <p:regular r:id="rId35"/>
    </p:embeddedFont>
    <p:embeddedFont>
      <p:font typeface="Poppins Heavy" charset="1" panose="00000A00000000000000"/>
      <p:regular r:id="rId36"/>
    </p:embeddedFont>
    <p:embeddedFont>
      <p:font typeface="Poppins Heavy Italics" charset="1" panose="00000A0000000000000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slides/slide1.xml" Type="http://schemas.openxmlformats.org/officeDocument/2006/relationships/slide"/><Relationship Id="rId39" Target="slides/slide2.xml" Type="http://schemas.openxmlformats.org/officeDocument/2006/relationships/slide"/><Relationship Id="rId4" Target="theme/theme1.xml" Type="http://schemas.openxmlformats.org/officeDocument/2006/relationships/theme"/><Relationship Id="rId40" Target="slides/slide3.xml" Type="http://schemas.openxmlformats.org/officeDocument/2006/relationships/slide"/><Relationship Id="rId41" Target="slides/slide4.xml" Type="http://schemas.openxmlformats.org/officeDocument/2006/relationships/slide"/><Relationship Id="rId42" Target="slides/slide5.xml" Type="http://schemas.openxmlformats.org/officeDocument/2006/relationships/slide"/><Relationship Id="rId43" Target="slides/slide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8.svg" Type="http://schemas.openxmlformats.org/officeDocument/2006/relationships/image"/><Relationship Id="rId2" Target="../media/image9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Relationship Id="rId9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6005C">
                <a:alpha val="100000"/>
              </a:srgbClr>
            </a:gs>
            <a:gs pos="50000">
              <a:srgbClr val="5B0066">
                <a:alpha val="100000"/>
              </a:srgbClr>
            </a:gs>
            <a:gs pos="100000">
              <a:srgbClr val="8886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66060" y="1028700"/>
            <a:ext cx="493240" cy="493240"/>
          </a:xfrm>
          <a:custGeom>
            <a:avLst/>
            <a:gdLst/>
            <a:ahLst/>
            <a:cxnLst/>
            <a:rect r="r" b="b" t="t" l="l"/>
            <a:pathLst>
              <a:path h="493240" w="493240">
                <a:moveTo>
                  <a:pt x="0" y="0"/>
                </a:moveTo>
                <a:lnTo>
                  <a:pt x="493240" y="0"/>
                </a:lnTo>
                <a:lnTo>
                  <a:pt x="493240" y="493240"/>
                </a:lnTo>
                <a:lnTo>
                  <a:pt x="0" y="4932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824698" y="2524501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3291840" y="0"/>
                </a:moveTo>
                <a:lnTo>
                  <a:pt x="0" y="0"/>
                </a:lnTo>
                <a:lnTo>
                  <a:pt x="0" y="4114800"/>
                </a:lnTo>
                <a:lnTo>
                  <a:pt x="3291840" y="4114800"/>
                </a:lnTo>
                <a:lnTo>
                  <a:pt x="3291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327543" y="3647699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3291840" y="0"/>
                </a:moveTo>
                <a:lnTo>
                  <a:pt x="0" y="0"/>
                </a:lnTo>
                <a:lnTo>
                  <a:pt x="0" y="4114800"/>
                </a:lnTo>
                <a:lnTo>
                  <a:pt x="3291840" y="4114800"/>
                </a:lnTo>
                <a:lnTo>
                  <a:pt x="3291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668196" y="2514281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72085" y="3637479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1053920"/>
            <a:ext cx="551379" cy="551379"/>
          </a:xfrm>
          <a:custGeom>
            <a:avLst/>
            <a:gdLst/>
            <a:ahLst/>
            <a:cxnLst/>
            <a:rect r="r" b="b" t="t" l="l"/>
            <a:pathLst>
              <a:path h="551379" w="551379">
                <a:moveTo>
                  <a:pt x="0" y="0"/>
                </a:moveTo>
                <a:lnTo>
                  <a:pt x="551379" y="0"/>
                </a:lnTo>
                <a:lnTo>
                  <a:pt x="551379" y="551379"/>
                </a:lnTo>
                <a:lnTo>
                  <a:pt x="0" y="5513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-10800000">
            <a:off x="5712310" y="5919639"/>
            <a:ext cx="6863381" cy="941293"/>
            <a:chOff x="0" y="0"/>
            <a:chExt cx="1807639" cy="24791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07639" cy="247912"/>
            </a:xfrm>
            <a:custGeom>
              <a:avLst/>
              <a:gdLst/>
              <a:ahLst/>
              <a:cxnLst/>
              <a:rect r="r" b="b" t="t" l="l"/>
              <a:pathLst>
                <a:path h="247912" w="1807639">
                  <a:moveTo>
                    <a:pt x="0" y="0"/>
                  </a:moveTo>
                  <a:lnTo>
                    <a:pt x="1807639" y="0"/>
                  </a:lnTo>
                  <a:lnTo>
                    <a:pt x="1807639" y="247912"/>
                  </a:lnTo>
                  <a:lnTo>
                    <a:pt x="0" y="247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807639" cy="286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82794" y="6023141"/>
            <a:ext cx="6322412" cy="572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6"/>
              </a:lnSpc>
            </a:pPr>
            <a:r>
              <a:rPr lang="en-US" sz="2721">
                <a:solidFill>
                  <a:srgbClr val="FFFFFF"/>
                </a:solidFill>
                <a:latin typeface="Poppins"/>
              </a:rPr>
              <a:t>Marcos Felipe Altenhofen - 2342545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4180" y="2829954"/>
            <a:ext cx="16959640" cy="2790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22"/>
              </a:lnSpc>
            </a:pPr>
            <a:r>
              <a:rPr lang="en-US" sz="16016">
                <a:solidFill>
                  <a:srgbClr val="FFFFFF"/>
                </a:solidFill>
                <a:latin typeface="BP Imperial Bold Italics"/>
              </a:rPr>
              <a:t>PLANEJAMENTO DE TESTES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940095" y="2105379"/>
            <a:ext cx="10407810" cy="597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10"/>
              </a:lnSpc>
            </a:pPr>
            <a:r>
              <a:rPr lang="en-US" sz="2888" spc="589">
                <a:solidFill>
                  <a:srgbClr val="FFFFFF"/>
                </a:solidFill>
                <a:latin typeface="Poppins"/>
              </a:rPr>
              <a:t>TS25S - TESTES DE SOFTWARE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2700000">
            <a:off x="3044514" y="2408650"/>
            <a:ext cx="640977" cy="640977"/>
          </a:xfrm>
          <a:custGeom>
            <a:avLst/>
            <a:gdLst/>
            <a:ahLst/>
            <a:cxnLst/>
            <a:rect r="r" b="b" t="t" l="l"/>
            <a:pathLst>
              <a:path h="640977" w="640977">
                <a:moveTo>
                  <a:pt x="0" y="0"/>
                </a:moveTo>
                <a:lnTo>
                  <a:pt x="640978" y="0"/>
                </a:lnTo>
                <a:lnTo>
                  <a:pt x="640978" y="640978"/>
                </a:lnTo>
                <a:lnTo>
                  <a:pt x="0" y="64097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2700000">
            <a:off x="2506900" y="2460521"/>
            <a:ext cx="412460" cy="412460"/>
          </a:xfrm>
          <a:custGeom>
            <a:avLst/>
            <a:gdLst/>
            <a:ahLst/>
            <a:cxnLst/>
            <a:rect r="r" b="b" t="t" l="l"/>
            <a:pathLst>
              <a:path h="412460" w="412460">
                <a:moveTo>
                  <a:pt x="0" y="0"/>
                </a:moveTo>
                <a:lnTo>
                  <a:pt x="412461" y="0"/>
                </a:lnTo>
                <a:lnTo>
                  <a:pt x="412461" y="412461"/>
                </a:lnTo>
                <a:lnTo>
                  <a:pt x="0" y="41246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2700000">
            <a:off x="13313819" y="6959997"/>
            <a:ext cx="478334" cy="478334"/>
          </a:xfrm>
          <a:custGeom>
            <a:avLst/>
            <a:gdLst/>
            <a:ahLst/>
            <a:cxnLst/>
            <a:rect r="r" b="b" t="t" l="l"/>
            <a:pathLst>
              <a:path h="478334" w="478334">
                <a:moveTo>
                  <a:pt x="0" y="0"/>
                </a:moveTo>
                <a:lnTo>
                  <a:pt x="478335" y="0"/>
                </a:lnTo>
                <a:lnTo>
                  <a:pt x="478335" y="478335"/>
                </a:lnTo>
                <a:lnTo>
                  <a:pt x="0" y="478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2700000">
            <a:off x="13976356" y="6998707"/>
            <a:ext cx="307802" cy="307802"/>
          </a:xfrm>
          <a:custGeom>
            <a:avLst/>
            <a:gdLst/>
            <a:ahLst/>
            <a:cxnLst/>
            <a:rect r="r" b="b" t="t" l="l"/>
            <a:pathLst>
              <a:path h="307802" w="307802">
                <a:moveTo>
                  <a:pt x="0" y="0"/>
                </a:moveTo>
                <a:lnTo>
                  <a:pt x="307801" y="0"/>
                </a:lnTo>
                <a:lnTo>
                  <a:pt x="307801" y="307801"/>
                </a:lnTo>
                <a:lnTo>
                  <a:pt x="0" y="3078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6005C">
                <a:alpha val="100000"/>
              </a:srgbClr>
            </a:gs>
            <a:gs pos="50000">
              <a:srgbClr val="5B0066">
                <a:alpha val="100000"/>
              </a:srgbClr>
            </a:gs>
            <a:gs pos="100000">
              <a:srgbClr val="8886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9590" y="0"/>
            <a:ext cx="10982791" cy="10287000"/>
            <a:chOff x="0" y="0"/>
            <a:chExt cx="13293138" cy="124509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93139" cy="12450980"/>
            </a:xfrm>
            <a:custGeom>
              <a:avLst/>
              <a:gdLst/>
              <a:ahLst/>
              <a:cxnLst/>
              <a:rect r="r" b="b" t="t" l="l"/>
              <a:pathLst>
                <a:path h="12450980" w="13293139">
                  <a:moveTo>
                    <a:pt x="13293139" y="0"/>
                  </a:moveTo>
                  <a:lnTo>
                    <a:pt x="8509710" y="12450980"/>
                  </a:lnTo>
                  <a:lnTo>
                    <a:pt x="0" y="12450980"/>
                  </a:lnTo>
                  <a:lnTo>
                    <a:pt x="4727748" y="0"/>
                  </a:lnTo>
                  <a:lnTo>
                    <a:pt x="13293139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40497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6766060" y="1028700"/>
            <a:ext cx="493240" cy="493240"/>
          </a:xfrm>
          <a:custGeom>
            <a:avLst/>
            <a:gdLst/>
            <a:ahLst/>
            <a:cxnLst/>
            <a:rect r="r" b="b" t="t" l="l"/>
            <a:pathLst>
              <a:path h="493240" w="493240">
                <a:moveTo>
                  <a:pt x="0" y="0"/>
                </a:moveTo>
                <a:lnTo>
                  <a:pt x="493240" y="0"/>
                </a:lnTo>
                <a:lnTo>
                  <a:pt x="493240" y="493240"/>
                </a:lnTo>
                <a:lnTo>
                  <a:pt x="0" y="4932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053920"/>
            <a:ext cx="551379" cy="551379"/>
          </a:xfrm>
          <a:custGeom>
            <a:avLst/>
            <a:gdLst/>
            <a:ahLst/>
            <a:cxnLst/>
            <a:rect r="r" b="b" t="t" l="l"/>
            <a:pathLst>
              <a:path h="551379" w="551379">
                <a:moveTo>
                  <a:pt x="0" y="0"/>
                </a:moveTo>
                <a:lnTo>
                  <a:pt x="551379" y="0"/>
                </a:lnTo>
                <a:lnTo>
                  <a:pt x="551379" y="551379"/>
                </a:lnTo>
                <a:lnTo>
                  <a:pt x="0" y="5513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053670" y="7845088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13802" y="-2386264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2700000">
            <a:off x="8602876" y="6559195"/>
            <a:ext cx="739765" cy="739765"/>
          </a:xfrm>
          <a:custGeom>
            <a:avLst/>
            <a:gdLst/>
            <a:ahLst/>
            <a:cxnLst/>
            <a:rect r="r" b="b" t="t" l="l"/>
            <a:pathLst>
              <a:path h="739765" w="739765">
                <a:moveTo>
                  <a:pt x="0" y="0"/>
                </a:moveTo>
                <a:lnTo>
                  <a:pt x="739766" y="0"/>
                </a:lnTo>
                <a:lnTo>
                  <a:pt x="739766" y="739765"/>
                </a:lnTo>
                <a:lnTo>
                  <a:pt x="0" y="7397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864799" y="1070604"/>
            <a:ext cx="2753789" cy="451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5"/>
              </a:lnSpc>
            </a:pPr>
            <a:r>
              <a:rPr lang="en-US" sz="2532">
                <a:solidFill>
                  <a:srgbClr val="FFFFFF"/>
                </a:solidFill>
                <a:latin typeface="BP Imperial Bold Italics"/>
              </a:rPr>
              <a:t>PLANEJAMENTO DE TESTES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2273905"/>
            <a:ext cx="5479833" cy="14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09"/>
              </a:lnSpc>
            </a:pPr>
            <a:r>
              <a:rPr lang="en-US" sz="8506">
                <a:solidFill>
                  <a:srgbClr val="FFFFFF"/>
                </a:solidFill>
                <a:latin typeface="BP Imperial Bold Italics"/>
              </a:rPr>
              <a:t>INTRODUCAO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921348"/>
            <a:ext cx="6558308" cy="725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92"/>
              </a:lnSpc>
            </a:pPr>
            <a:r>
              <a:rPr lang="en-US" sz="1701">
                <a:solidFill>
                  <a:srgbClr val="FFFFFF"/>
                </a:solidFill>
                <a:latin typeface="Poppins"/>
              </a:rPr>
              <a:t>Software de e-commerce voltado a venda de peças</a:t>
            </a:r>
          </a:p>
          <a:p>
            <a:pPr algn="just">
              <a:lnSpc>
                <a:spcPts val="2892"/>
              </a:lnSpc>
            </a:pPr>
            <a:r>
              <a:rPr lang="en-US" sz="1701">
                <a:solidFill>
                  <a:srgbClr val="FFFFFF"/>
                </a:solidFill>
                <a:latin typeface="Poppins"/>
              </a:rPr>
              <a:t>automotivas num geral.  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2700000">
            <a:off x="9436068" y="6633387"/>
            <a:ext cx="476029" cy="476029"/>
          </a:xfrm>
          <a:custGeom>
            <a:avLst/>
            <a:gdLst/>
            <a:ahLst/>
            <a:cxnLst/>
            <a:rect r="r" b="b" t="t" l="l"/>
            <a:pathLst>
              <a:path h="476029" w="476029">
                <a:moveTo>
                  <a:pt x="0" y="0"/>
                </a:moveTo>
                <a:lnTo>
                  <a:pt x="476029" y="0"/>
                </a:lnTo>
                <a:lnTo>
                  <a:pt x="476029" y="476029"/>
                </a:lnTo>
                <a:lnTo>
                  <a:pt x="0" y="4760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2700000">
            <a:off x="9612632" y="2958072"/>
            <a:ext cx="739765" cy="739765"/>
          </a:xfrm>
          <a:custGeom>
            <a:avLst/>
            <a:gdLst/>
            <a:ahLst/>
            <a:cxnLst/>
            <a:rect r="r" b="b" t="t" l="l"/>
            <a:pathLst>
              <a:path h="739765" w="739765">
                <a:moveTo>
                  <a:pt x="0" y="0"/>
                </a:moveTo>
                <a:lnTo>
                  <a:pt x="739766" y="0"/>
                </a:lnTo>
                <a:lnTo>
                  <a:pt x="739766" y="739765"/>
                </a:lnTo>
                <a:lnTo>
                  <a:pt x="0" y="73976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2700000">
            <a:off x="8992161" y="3017937"/>
            <a:ext cx="476029" cy="476029"/>
          </a:xfrm>
          <a:custGeom>
            <a:avLst/>
            <a:gdLst/>
            <a:ahLst/>
            <a:cxnLst/>
            <a:rect r="r" b="b" t="t" l="l"/>
            <a:pathLst>
              <a:path h="476029" w="476029">
                <a:moveTo>
                  <a:pt x="0" y="0"/>
                </a:moveTo>
                <a:lnTo>
                  <a:pt x="476029" y="0"/>
                </a:lnTo>
                <a:lnTo>
                  <a:pt x="476029" y="476029"/>
                </a:lnTo>
                <a:lnTo>
                  <a:pt x="0" y="47602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6767072">
            <a:off x="3925263" y="3099052"/>
            <a:ext cx="542702" cy="1163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22"/>
              </a:lnSpc>
            </a:pPr>
            <a:r>
              <a:rPr lang="en-US" sz="6659">
                <a:solidFill>
                  <a:srgbClr val="FFFFFF"/>
                </a:solidFill>
                <a:latin typeface="BP Imperial Bold Italics"/>
              </a:rPr>
              <a:t>~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429493" y="1538036"/>
            <a:ext cx="671273" cy="14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09"/>
              </a:lnSpc>
            </a:pPr>
            <a:r>
              <a:rPr lang="en-US" sz="8506">
                <a:solidFill>
                  <a:srgbClr val="FFFFFF"/>
                </a:solidFill>
                <a:latin typeface="BP Imperial Bold Italics"/>
              </a:rPr>
              <a:t>~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5228264"/>
            <a:ext cx="5479833" cy="1481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09"/>
              </a:lnSpc>
            </a:pPr>
            <a:r>
              <a:rPr lang="en-US" sz="8506">
                <a:solidFill>
                  <a:srgbClr val="FFFFFF"/>
                </a:solidFill>
                <a:latin typeface="BP Imperial Bold Italics"/>
              </a:rPr>
              <a:t>OBJETIVO GERAL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6871741"/>
            <a:ext cx="6558308" cy="1455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92"/>
              </a:lnSpc>
            </a:pPr>
            <a:r>
              <a:rPr lang="en-US" sz="1701">
                <a:solidFill>
                  <a:srgbClr val="FFFFFF"/>
                </a:solidFill>
                <a:latin typeface="Poppins"/>
              </a:rPr>
              <a:t>Adição de itens ao carrinho</a:t>
            </a:r>
          </a:p>
          <a:p>
            <a:pPr algn="just">
              <a:lnSpc>
                <a:spcPts val="2892"/>
              </a:lnSpc>
            </a:pPr>
            <a:r>
              <a:rPr lang="en-US" sz="1701">
                <a:solidFill>
                  <a:srgbClr val="FFFFFF"/>
                </a:solidFill>
                <a:latin typeface="Poppins"/>
              </a:rPr>
              <a:t>Autenticação do usuário</a:t>
            </a:r>
          </a:p>
          <a:p>
            <a:pPr algn="just">
              <a:lnSpc>
                <a:spcPts val="2892"/>
              </a:lnSpc>
            </a:pPr>
            <a:r>
              <a:rPr lang="en-US" sz="1701">
                <a:solidFill>
                  <a:srgbClr val="FFFFFF"/>
                </a:solidFill>
                <a:latin typeface="Poppins"/>
              </a:rPr>
              <a:t>Venda de itens</a:t>
            </a:r>
          </a:p>
          <a:p>
            <a:pPr algn="just">
              <a:lnSpc>
                <a:spcPts val="2892"/>
              </a:lnSpc>
            </a:pPr>
            <a:r>
              <a:rPr lang="en-US" sz="1701">
                <a:solidFill>
                  <a:srgbClr val="FFFFFF"/>
                </a:solidFill>
                <a:latin typeface="Poppins"/>
              </a:rPr>
              <a:t>Registro de vendas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6005C">
                <a:alpha val="100000"/>
              </a:srgbClr>
            </a:gs>
            <a:gs pos="50000">
              <a:srgbClr val="5B0066">
                <a:alpha val="100000"/>
              </a:srgbClr>
            </a:gs>
            <a:gs pos="100000">
              <a:srgbClr val="8886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009556" y="0"/>
            <a:ext cx="9575665" cy="10772623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A3D376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blipFill>
              <a:blip r:embed="rId2"/>
              <a:stretch>
                <a:fillRect l="0" t="-22140" r="0" b="-11192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7954674">
            <a:off x="4163373" y="5640173"/>
            <a:ext cx="21856448" cy="879836"/>
            <a:chOff x="0" y="0"/>
            <a:chExt cx="5756431" cy="2317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756431" cy="231726"/>
            </a:xfrm>
            <a:custGeom>
              <a:avLst/>
              <a:gdLst/>
              <a:ahLst/>
              <a:cxnLst/>
              <a:rect r="r" b="b" t="t" l="l"/>
              <a:pathLst>
                <a:path h="231726" w="5756431">
                  <a:moveTo>
                    <a:pt x="0" y="0"/>
                  </a:moveTo>
                  <a:lnTo>
                    <a:pt x="5756431" y="0"/>
                  </a:lnTo>
                  <a:lnTo>
                    <a:pt x="5756431" y="231726"/>
                  </a:lnTo>
                  <a:lnTo>
                    <a:pt x="0" y="231726"/>
                  </a:lnTo>
                  <a:close/>
                </a:path>
              </a:pathLst>
            </a:custGeom>
            <a:gradFill rotWithShape="true">
              <a:gsLst>
                <a:gs pos="0">
                  <a:srgbClr val="744FA1">
                    <a:alpha val="100000"/>
                  </a:srgbClr>
                </a:gs>
                <a:gs pos="100000">
                  <a:srgbClr val="D24F9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23825"/>
              <a:ext cx="5756431" cy="355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766060" y="1028700"/>
            <a:ext cx="493240" cy="493240"/>
          </a:xfrm>
          <a:custGeom>
            <a:avLst/>
            <a:gdLst/>
            <a:ahLst/>
            <a:cxnLst/>
            <a:rect r="r" b="b" t="t" l="l"/>
            <a:pathLst>
              <a:path h="493240" w="493240">
                <a:moveTo>
                  <a:pt x="0" y="0"/>
                </a:moveTo>
                <a:lnTo>
                  <a:pt x="493240" y="0"/>
                </a:lnTo>
                <a:lnTo>
                  <a:pt x="493240" y="493240"/>
                </a:lnTo>
                <a:lnTo>
                  <a:pt x="0" y="4932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45330" y="572574"/>
            <a:ext cx="551379" cy="551379"/>
          </a:xfrm>
          <a:custGeom>
            <a:avLst/>
            <a:gdLst/>
            <a:ahLst/>
            <a:cxnLst/>
            <a:rect r="r" b="b" t="t" l="l"/>
            <a:pathLst>
              <a:path h="551379" w="551379">
                <a:moveTo>
                  <a:pt x="0" y="0"/>
                </a:moveTo>
                <a:lnTo>
                  <a:pt x="551379" y="0"/>
                </a:lnTo>
                <a:lnTo>
                  <a:pt x="551379" y="551379"/>
                </a:lnTo>
                <a:lnTo>
                  <a:pt x="0" y="5513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2972585" y="7635213"/>
            <a:ext cx="1561019" cy="1046186"/>
            <a:chOff x="0" y="0"/>
            <a:chExt cx="2081359" cy="1394915"/>
          </a:xfrm>
        </p:grpSpPr>
        <p:sp>
          <p:nvSpPr>
            <p:cNvPr name="Freeform 11" id="11"/>
            <p:cNvSpPr/>
            <p:nvPr/>
          </p:nvSpPr>
          <p:spPr>
            <a:xfrm flipH="false" flipV="false" rot="2700000">
              <a:off x="204281" y="204281"/>
              <a:ext cx="986354" cy="986354"/>
            </a:xfrm>
            <a:custGeom>
              <a:avLst/>
              <a:gdLst/>
              <a:ahLst/>
              <a:cxnLst/>
              <a:rect r="r" b="b" t="t" l="l"/>
              <a:pathLst>
                <a:path h="986354" w="986354">
                  <a:moveTo>
                    <a:pt x="0" y="0"/>
                  </a:moveTo>
                  <a:lnTo>
                    <a:pt x="986353" y="0"/>
                  </a:lnTo>
                  <a:lnTo>
                    <a:pt x="986353" y="986353"/>
                  </a:lnTo>
                  <a:lnTo>
                    <a:pt x="0" y="9863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2700000">
              <a:off x="1315202" y="303203"/>
              <a:ext cx="634705" cy="634705"/>
            </a:xfrm>
            <a:custGeom>
              <a:avLst/>
              <a:gdLst/>
              <a:ahLst/>
              <a:cxnLst/>
              <a:rect r="r" b="b" t="t" l="l"/>
              <a:pathLst>
                <a:path h="634705" w="634705">
                  <a:moveTo>
                    <a:pt x="0" y="0"/>
                  </a:moveTo>
                  <a:lnTo>
                    <a:pt x="634706" y="0"/>
                  </a:lnTo>
                  <a:lnTo>
                    <a:pt x="634706" y="634706"/>
                  </a:lnTo>
                  <a:lnTo>
                    <a:pt x="0" y="6347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681429" y="589258"/>
            <a:ext cx="2780371" cy="451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5"/>
              </a:lnSpc>
            </a:pPr>
            <a:r>
              <a:rPr lang="en-US" sz="2532">
                <a:solidFill>
                  <a:srgbClr val="FFFFFF"/>
                </a:solidFill>
                <a:latin typeface="BP Imperial Bold Italics"/>
              </a:rPr>
              <a:t>PLANEJAMENTO DE TESTES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40268" y="1488518"/>
            <a:ext cx="10476634" cy="1755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000"/>
              </a:lnSpc>
            </a:pPr>
            <a:r>
              <a:rPr lang="en-US" sz="10000">
                <a:solidFill>
                  <a:srgbClr val="FFFFFF"/>
                </a:solidFill>
                <a:latin typeface="BP Imperial Bold Italics"/>
              </a:rPr>
              <a:t>REQUISITOS FUNCIONAIS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45330" y="4397818"/>
            <a:ext cx="3604762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Permitir registro e login de usuários.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Permitir que os usuários visualizem e atualizem seus perfis.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845330" y="3883910"/>
            <a:ext cx="3187091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 Bold"/>
              </a:rPr>
              <a:t>Cadastro de Usuário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2700000">
            <a:off x="5180860" y="586077"/>
            <a:ext cx="739765" cy="739765"/>
          </a:xfrm>
          <a:custGeom>
            <a:avLst/>
            <a:gdLst/>
            <a:ahLst/>
            <a:cxnLst/>
            <a:rect r="r" b="b" t="t" l="l"/>
            <a:pathLst>
              <a:path h="739765" w="739765">
                <a:moveTo>
                  <a:pt x="0" y="0"/>
                </a:moveTo>
                <a:lnTo>
                  <a:pt x="739765" y="0"/>
                </a:lnTo>
                <a:lnTo>
                  <a:pt x="739765" y="739765"/>
                </a:lnTo>
                <a:lnTo>
                  <a:pt x="0" y="7397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2700000">
            <a:off x="4560389" y="645943"/>
            <a:ext cx="476029" cy="476029"/>
          </a:xfrm>
          <a:custGeom>
            <a:avLst/>
            <a:gdLst/>
            <a:ahLst/>
            <a:cxnLst/>
            <a:rect r="r" b="b" t="t" l="l"/>
            <a:pathLst>
              <a:path h="476029" w="476029">
                <a:moveTo>
                  <a:pt x="0" y="0"/>
                </a:moveTo>
                <a:lnTo>
                  <a:pt x="476029" y="0"/>
                </a:lnTo>
                <a:lnTo>
                  <a:pt x="476029" y="476029"/>
                </a:lnTo>
                <a:lnTo>
                  <a:pt x="0" y="4760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5123299" y="4397818"/>
            <a:ext cx="3490155" cy="213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Exibir produtos categorizados.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Implementar pesquisa de produtos.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5123299" y="3883910"/>
            <a:ext cx="3187091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 Bold"/>
              </a:rPr>
              <a:t>Catálogo de Produtos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289729" y="4336276"/>
            <a:ext cx="3187091" cy="256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Permitir adição, remoção e atualização de itens.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Exibir resumo do carrinho.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9289729" y="3822368"/>
            <a:ext cx="3187091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 Bold"/>
              </a:rPr>
              <a:t>Carrinho de Compras: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839478" y="7546975"/>
            <a:ext cx="3604762" cy="171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Permitir revisão e confirmação de pedidos.</a:t>
            </a:r>
          </a:p>
          <a:p>
            <a:pPr algn="just">
              <a:lnSpc>
                <a:spcPts val="3400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2839478" y="7033068"/>
            <a:ext cx="3604762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 Bold"/>
              </a:rPr>
              <a:t>Checkout e Pagamento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487348" y="7546975"/>
            <a:ext cx="3604762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Criptografar dados sensíveis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487348" y="7033068"/>
            <a:ext cx="5232170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39"/>
              </a:lnSpc>
            </a:pPr>
            <a:r>
              <a:rPr lang="en-US" sz="2199">
                <a:solidFill>
                  <a:srgbClr val="FFFFFF"/>
                </a:solidFill>
                <a:latin typeface="Poppins Bold"/>
              </a:rPr>
              <a:t>Segurança e Controle de Acesso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6005C">
                <a:alpha val="100000"/>
              </a:srgbClr>
            </a:gs>
            <a:gs pos="50000">
              <a:srgbClr val="5B0066">
                <a:alpha val="100000"/>
              </a:srgbClr>
            </a:gs>
            <a:gs pos="100000">
              <a:srgbClr val="8886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10800000">
            <a:off x="-774649" y="-825334"/>
            <a:ext cx="9575665" cy="10772623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A3D376"/>
            </a:solidFill>
          </p:spPr>
        </p:sp>
        <p:sp>
          <p:nvSpPr>
            <p:cNvPr name="Freeform 4" id="4"/>
            <p:cNvSpPr/>
            <p:nvPr/>
          </p:nvSpPr>
          <p:spPr>
            <a:xfrm flipH="true" flipV="tru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0" t="-425" r="0" b="-32907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2845325">
            <a:off x="-7209248" y="3427281"/>
            <a:ext cx="21856448" cy="879836"/>
            <a:chOff x="0" y="0"/>
            <a:chExt cx="5756431" cy="2317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756431" cy="231726"/>
            </a:xfrm>
            <a:custGeom>
              <a:avLst/>
              <a:gdLst/>
              <a:ahLst/>
              <a:cxnLst/>
              <a:rect r="r" b="b" t="t" l="l"/>
              <a:pathLst>
                <a:path h="231726" w="5756431">
                  <a:moveTo>
                    <a:pt x="0" y="0"/>
                  </a:moveTo>
                  <a:lnTo>
                    <a:pt x="5756431" y="0"/>
                  </a:lnTo>
                  <a:lnTo>
                    <a:pt x="5756431" y="231726"/>
                  </a:lnTo>
                  <a:lnTo>
                    <a:pt x="0" y="231726"/>
                  </a:lnTo>
                  <a:close/>
                </a:path>
              </a:pathLst>
            </a:custGeom>
            <a:gradFill rotWithShape="true">
              <a:gsLst>
                <a:gs pos="0">
                  <a:srgbClr val="744FA1">
                    <a:alpha val="100000"/>
                  </a:srgbClr>
                </a:gs>
                <a:gs pos="100000">
                  <a:srgbClr val="D24F9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23825"/>
              <a:ext cx="5756431" cy="355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57128" y="1099179"/>
            <a:ext cx="493240" cy="493240"/>
          </a:xfrm>
          <a:custGeom>
            <a:avLst/>
            <a:gdLst/>
            <a:ahLst/>
            <a:cxnLst/>
            <a:rect r="r" b="b" t="t" l="l"/>
            <a:pathLst>
              <a:path h="493240" w="493240">
                <a:moveTo>
                  <a:pt x="0" y="0"/>
                </a:moveTo>
                <a:lnTo>
                  <a:pt x="493240" y="0"/>
                </a:lnTo>
                <a:lnTo>
                  <a:pt x="493240" y="493240"/>
                </a:lnTo>
                <a:lnTo>
                  <a:pt x="0" y="4932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6707921" y="1070109"/>
            <a:ext cx="551379" cy="551379"/>
          </a:xfrm>
          <a:custGeom>
            <a:avLst/>
            <a:gdLst/>
            <a:ahLst/>
            <a:cxnLst/>
            <a:rect r="r" b="b" t="t" l="l"/>
            <a:pathLst>
              <a:path h="551379" w="551379">
                <a:moveTo>
                  <a:pt x="0" y="0"/>
                </a:moveTo>
                <a:lnTo>
                  <a:pt x="551379" y="0"/>
                </a:lnTo>
                <a:lnTo>
                  <a:pt x="551379" y="551380"/>
                </a:lnTo>
                <a:lnTo>
                  <a:pt x="0" y="5513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5407761" y="3671131"/>
            <a:ext cx="1561019" cy="1046186"/>
            <a:chOff x="0" y="0"/>
            <a:chExt cx="2081359" cy="1394915"/>
          </a:xfrm>
        </p:grpSpPr>
        <p:sp>
          <p:nvSpPr>
            <p:cNvPr name="Freeform 11" id="11"/>
            <p:cNvSpPr/>
            <p:nvPr/>
          </p:nvSpPr>
          <p:spPr>
            <a:xfrm flipH="false" flipV="false" rot="2700000">
              <a:off x="204281" y="204281"/>
              <a:ext cx="986354" cy="986354"/>
            </a:xfrm>
            <a:custGeom>
              <a:avLst/>
              <a:gdLst/>
              <a:ahLst/>
              <a:cxnLst/>
              <a:rect r="r" b="b" t="t" l="l"/>
              <a:pathLst>
                <a:path h="986354" w="986354">
                  <a:moveTo>
                    <a:pt x="0" y="0"/>
                  </a:moveTo>
                  <a:lnTo>
                    <a:pt x="986353" y="0"/>
                  </a:lnTo>
                  <a:lnTo>
                    <a:pt x="986353" y="986353"/>
                  </a:lnTo>
                  <a:lnTo>
                    <a:pt x="0" y="9863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2700000">
              <a:off x="1315202" y="303203"/>
              <a:ext cx="634705" cy="634705"/>
            </a:xfrm>
            <a:custGeom>
              <a:avLst/>
              <a:gdLst/>
              <a:ahLst/>
              <a:cxnLst/>
              <a:rect r="r" b="b" t="t" l="l"/>
              <a:pathLst>
                <a:path h="634705" w="634705">
                  <a:moveTo>
                    <a:pt x="0" y="0"/>
                  </a:moveTo>
                  <a:lnTo>
                    <a:pt x="634706" y="0"/>
                  </a:lnTo>
                  <a:lnTo>
                    <a:pt x="634706" y="634706"/>
                  </a:lnTo>
                  <a:lnTo>
                    <a:pt x="0" y="6347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497922" y="1086794"/>
            <a:ext cx="2780371" cy="451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5"/>
              </a:lnSpc>
            </a:pPr>
            <a:r>
              <a:rPr lang="en-US" sz="2532">
                <a:solidFill>
                  <a:srgbClr val="FFFFFF"/>
                </a:solidFill>
                <a:latin typeface="BP Imperial Bold Italics"/>
              </a:rPr>
              <a:t>PLANEJAMENTO DE TESTES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407761" y="1551230"/>
            <a:ext cx="12058200" cy="1755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000"/>
              </a:lnSpc>
            </a:pPr>
            <a:r>
              <a:rPr lang="en-US" sz="10000">
                <a:solidFill>
                  <a:srgbClr val="FFFFFF"/>
                </a:solidFill>
                <a:latin typeface="BP Imperial Bold Italics"/>
              </a:rPr>
              <a:t>REQUISITOS NAO FUNCIONAIS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84167" y="3909950"/>
            <a:ext cx="8129848" cy="342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Rápido tempo de resposta e carregamento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Criptografia de dados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Proteção contra ataques cibernéticos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Interface intuitiva e compatível com diversos dispositivos.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Fácil navegação e interação para os usuários.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Código limpo e documentado.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Práticas ágeis de desenvolvimento.</a:t>
            </a:r>
          </a:p>
          <a:p>
            <a:pPr algn="just" marL="431801" indent="-215900" lvl="1">
              <a:lnSpc>
                <a:spcPts val="34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</a:rPr>
              <a:t>Testes automatizados abrangentes.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2700000">
            <a:off x="11296634" y="975916"/>
            <a:ext cx="739765" cy="739765"/>
          </a:xfrm>
          <a:custGeom>
            <a:avLst/>
            <a:gdLst/>
            <a:ahLst/>
            <a:cxnLst/>
            <a:rect r="r" b="b" t="t" l="l"/>
            <a:pathLst>
              <a:path h="739765" w="739765">
                <a:moveTo>
                  <a:pt x="0" y="0"/>
                </a:moveTo>
                <a:lnTo>
                  <a:pt x="739765" y="0"/>
                </a:lnTo>
                <a:lnTo>
                  <a:pt x="739765" y="739766"/>
                </a:lnTo>
                <a:lnTo>
                  <a:pt x="0" y="7397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2700000">
            <a:off x="12493676" y="1107785"/>
            <a:ext cx="476029" cy="476029"/>
          </a:xfrm>
          <a:custGeom>
            <a:avLst/>
            <a:gdLst/>
            <a:ahLst/>
            <a:cxnLst/>
            <a:rect r="r" b="b" t="t" l="l"/>
            <a:pathLst>
              <a:path h="476029" w="476029">
                <a:moveTo>
                  <a:pt x="0" y="0"/>
                </a:moveTo>
                <a:lnTo>
                  <a:pt x="476030" y="0"/>
                </a:lnTo>
                <a:lnTo>
                  <a:pt x="476030" y="476029"/>
                </a:lnTo>
                <a:lnTo>
                  <a:pt x="0" y="47602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6005C">
                <a:alpha val="100000"/>
              </a:srgbClr>
            </a:gs>
            <a:gs pos="50000">
              <a:srgbClr val="5B0066">
                <a:alpha val="100000"/>
              </a:srgbClr>
            </a:gs>
            <a:gs pos="100000">
              <a:srgbClr val="8886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700000">
            <a:off x="6165001" y="8176452"/>
            <a:ext cx="578561" cy="578561"/>
          </a:xfrm>
          <a:custGeom>
            <a:avLst/>
            <a:gdLst/>
            <a:ahLst/>
            <a:cxnLst/>
            <a:rect r="r" b="b" t="t" l="l"/>
            <a:pathLst>
              <a:path h="578561" w="578561">
                <a:moveTo>
                  <a:pt x="0" y="0"/>
                </a:moveTo>
                <a:lnTo>
                  <a:pt x="578561" y="0"/>
                </a:lnTo>
                <a:lnTo>
                  <a:pt x="578561" y="578561"/>
                </a:lnTo>
                <a:lnTo>
                  <a:pt x="0" y="5785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700000">
            <a:off x="5578878" y="8279585"/>
            <a:ext cx="372296" cy="372296"/>
          </a:xfrm>
          <a:custGeom>
            <a:avLst/>
            <a:gdLst/>
            <a:ahLst/>
            <a:cxnLst/>
            <a:rect r="r" b="b" t="t" l="l"/>
            <a:pathLst>
              <a:path h="372296" w="372296">
                <a:moveTo>
                  <a:pt x="0" y="0"/>
                </a:moveTo>
                <a:lnTo>
                  <a:pt x="372296" y="0"/>
                </a:lnTo>
                <a:lnTo>
                  <a:pt x="372296" y="372296"/>
                </a:lnTo>
                <a:lnTo>
                  <a:pt x="0" y="3722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669650" y="1028700"/>
            <a:ext cx="551379" cy="551379"/>
          </a:xfrm>
          <a:custGeom>
            <a:avLst/>
            <a:gdLst/>
            <a:ahLst/>
            <a:cxnLst/>
            <a:rect r="r" b="b" t="t" l="l"/>
            <a:pathLst>
              <a:path h="551379" w="551379">
                <a:moveTo>
                  <a:pt x="0" y="0"/>
                </a:moveTo>
                <a:lnTo>
                  <a:pt x="551379" y="0"/>
                </a:lnTo>
                <a:lnTo>
                  <a:pt x="551379" y="551379"/>
                </a:lnTo>
                <a:lnTo>
                  <a:pt x="0" y="5513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7446722" y="2094266"/>
            <a:ext cx="19625155" cy="1962515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744FA1">
                    <a:alpha val="100000"/>
                  </a:srgbClr>
                </a:gs>
                <a:gs pos="100000">
                  <a:srgbClr val="D24F9A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-47625"/>
              <a:ext cx="660400" cy="784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67831" y="3065488"/>
            <a:ext cx="2203372" cy="73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68"/>
              </a:lnSpc>
            </a:pPr>
            <a:r>
              <a:rPr lang="en-US" sz="4191">
                <a:solidFill>
                  <a:srgbClr val="FFFFFF"/>
                </a:solidFill>
                <a:latin typeface="BP Imperial Bold Italics"/>
              </a:rPr>
              <a:t>LINGUAGEM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8389" y="4068560"/>
            <a:ext cx="1977159" cy="401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08"/>
              </a:lnSpc>
              <a:spcBef>
                <a:spcPct val="0"/>
              </a:spcBef>
            </a:pPr>
            <a:r>
              <a:rPr lang="en-US" sz="2220">
                <a:solidFill>
                  <a:srgbClr val="FFFFFF"/>
                </a:solidFill>
                <a:latin typeface="Poppins"/>
              </a:rPr>
              <a:t>React e Java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7273" y="5200556"/>
            <a:ext cx="2203372" cy="73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68"/>
              </a:lnSpc>
            </a:pPr>
            <a:r>
              <a:rPr lang="en-US" sz="4191">
                <a:solidFill>
                  <a:srgbClr val="FFFFFF"/>
                </a:solidFill>
                <a:latin typeface="BP Imperial Bold Italics"/>
              </a:rPr>
              <a:t>BANCO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7831" y="6203628"/>
            <a:ext cx="1977159" cy="401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08"/>
              </a:lnSpc>
              <a:spcBef>
                <a:spcPct val="0"/>
              </a:spcBef>
            </a:pPr>
            <a:r>
              <a:rPr lang="en-US" sz="2220">
                <a:solidFill>
                  <a:srgbClr val="FFFFFF"/>
                </a:solidFill>
                <a:latin typeface="Poppins"/>
              </a:rPr>
              <a:t>H2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48389" y="6865583"/>
            <a:ext cx="3068424" cy="73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68"/>
              </a:lnSpc>
            </a:pPr>
            <a:r>
              <a:rPr lang="en-US" sz="4191">
                <a:solidFill>
                  <a:srgbClr val="FFFFFF"/>
                </a:solidFill>
                <a:latin typeface="BP Imperial Bold Italics"/>
              </a:rPr>
              <a:t>ROTEIRO DE TESTE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947" y="7673058"/>
            <a:ext cx="2585163" cy="79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08"/>
              </a:lnSpc>
              <a:spcBef>
                <a:spcPct val="0"/>
              </a:spcBef>
            </a:pPr>
            <a:r>
              <a:rPr lang="en-US" sz="2220">
                <a:solidFill>
                  <a:srgbClr val="FFFFFF"/>
                </a:solidFill>
                <a:latin typeface="Poppins"/>
              </a:rPr>
              <a:t>Ao final do desenvolvimento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813155" y="3065488"/>
            <a:ext cx="3068424" cy="73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68"/>
              </a:lnSpc>
            </a:pPr>
            <a:r>
              <a:rPr lang="en-US" sz="4191">
                <a:solidFill>
                  <a:srgbClr val="FFFFFF"/>
                </a:solidFill>
                <a:latin typeface="BP Imperial Bold Italics"/>
              </a:rPr>
              <a:t>DIARIO DE TESTE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793713" y="4068560"/>
            <a:ext cx="1977159" cy="401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08"/>
              </a:lnSpc>
              <a:spcBef>
                <a:spcPct val="0"/>
              </a:spcBef>
            </a:pPr>
            <a:r>
              <a:rPr lang="en-US" sz="2220">
                <a:solidFill>
                  <a:srgbClr val="FFFFFF"/>
                </a:solidFill>
                <a:latin typeface="Poppins"/>
              </a:rPr>
              <a:t>Planilha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832597" y="5200556"/>
            <a:ext cx="4315118" cy="731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68"/>
              </a:lnSpc>
            </a:pPr>
            <a:r>
              <a:rPr lang="en-US" sz="4191">
                <a:solidFill>
                  <a:srgbClr val="FFFFFF"/>
                </a:solidFill>
                <a:latin typeface="BP Imperial Bold Italics"/>
              </a:rPr>
              <a:t>FERRAMENTAS DE TESTE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813155" y="6203628"/>
            <a:ext cx="1977159" cy="4014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08"/>
              </a:lnSpc>
              <a:spcBef>
                <a:spcPct val="0"/>
              </a:spcBef>
            </a:pPr>
            <a:r>
              <a:rPr lang="en-US" sz="2220">
                <a:solidFill>
                  <a:srgbClr val="FFFFFF"/>
                </a:solidFill>
                <a:latin typeface="Poppins"/>
              </a:rPr>
              <a:t>Cypress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551353" y="1045384"/>
            <a:ext cx="2707947" cy="451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5"/>
              </a:lnSpc>
            </a:pPr>
            <a:r>
              <a:rPr lang="en-US" sz="2532">
                <a:solidFill>
                  <a:srgbClr val="FFFFFF"/>
                </a:solidFill>
                <a:latin typeface="BP Imperial Bold Italics"/>
              </a:rPr>
              <a:t>PLANEJAMENTO DE TESTES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229106" y="4935623"/>
            <a:ext cx="2022602" cy="742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3"/>
              </a:lnSpc>
            </a:pPr>
            <a:r>
              <a:rPr lang="en-US" sz="4330">
                <a:solidFill>
                  <a:srgbClr val="FFFFFF"/>
                </a:solidFill>
                <a:latin typeface="BP Imperial Bold Italics"/>
              </a:rPr>
              <a:t>24-05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229106" y="5765606"/>
            <a:ext cx="2270895" cy="1211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11"/>
              </a:lnSpc>
              <a:spcBef>
                <a:spcPct val="0"/>
              </a:spcBef>
            </a:pPr>
            <a:r>
              <a:rPr lang="en-US" sz="2293">
                <a:solidFill>
                  <a:srgbClr val="FFFFFF"/>
                </a:solidFill>
                <a:latin typeface="Poppins"/>
              </a:rPr>
              <a:t>Início da automatização tela de produto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787312" y="7041714"/>
            <a:ext cx="1893195" cy="70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75"/>
              </a:lnSpc>
            </a:pPr>
            <a:r>
              <a:rPr lang="en-US" sz="4053">
                <a:solidFill>
                  <a:srgbClr val="FFFFFF"/>
                </a:solidFill>
                <a:latin typeface="BP Imperial Bold Italics"/>
              </a:rPr>
              <a:t>23-05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768511" y="7813993"/>
            <a:ext cx="1911996" cy="768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05"/>
              </a:lnSpc>
              <a:spcBef>
                <a:spcPct val="0"/>
              </a:spcBef>
            </a:pPr>
            <a:r>
              <a:rPr lang="en-US" sz="2146">
                <a:solidFill>
                  <a:srgbClr val="FFFFFF"/>
                </a:solidFill>
                <a:latin typeface="Poppins"/>
              </a:rPr>
              <a:t>Finalização do software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251708" y="3283043"/>
            <a:ext cx="2081045" cy="771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38"/>
              </a:lnSpc>
            </a:pPr>
            <a:r>
              <a:rPr lang="en-US" sz="4455">
                <a:solidFill>
                  <a:srgbClr val="FFFFFF"/>
                </a:solidFill>
                <a:latin typeface="BP Imperial Bold Italics"/>
              </a:rPr>
              <a:t>31-05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251708" y="4113295"/>
            <a:ext cx="2696713" cy="1263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03"/>
              </a:lnSpc>
              <a:spcBef>
                <a:spcPct val="0"/>
              </a:spcBef>
            </a:pPr>
            <a:r>
              <a:rPr lang="en-US" sz="2359">
                <a:solidFill>
                  <a:srgbClr val="FFFFFF"/>
                </a:solidFill>
                <a:latin typeface="Poppins"/>
              </a:rPr>
              <a:t>Inicio da automatização fluxo de compra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6129595" y="2708637"/>
            <a:ext cx="2082783" cy="772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3"/>
              </a:lnSpc>
            </a:pPr>
            <a:r>
              <a:rPr lang="en-US" sz="4459">
                <a:solidFill>
                  <a:srgbClr val="FFFFFF"/>
                </a:solidFill>
                <a:latin typeface="BP Imperial Bold Italics"/>
              </a:rPr>
              <a:t>06-06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6108911" y="3556346"/>
            <a:ext cx="2103467" cy="848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06"/>
              </a:lnSpc>
              <a:spcBef>
                <a:spcPct val="0"/>
              </a:spcBef>
            </a:pPr>
            <a:r>
              <a:rPr lang="en-US" sz="2361">
                <a:solidFill>
                  <a:srgbClr val="FFFFFF"/>
                </a:solidFill>
                <a:latin typeface="Poppins"/>
              </a:rPr>
              <a:t>Finalização dos teste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309443" y="5895198"/>
            <a:ext cx="4978557" cy="3120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82"/>
              </a:lnSpc>
            </a:pPr>
            <a:r>
              <a:rPr lang="en-US" sz="17987">
                <a:solidFill>
                  <a:srgbClr val="FFFFFF"/>
                </a:solidFill>
                <a:latin typeface="BP Imperial Bold Italics"/>
              </a:rPr>
              <a:t>DATAS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8947" y="412867"/>
            <a:ext cx="9152410" cy="229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407"/>
              </a:lnSpc>
            </a:pPr>
            <a:r>
              <a:rPr lang="en-US" sz="13148">
                <a:solidFill>
                  <a:srgbClr val="FFFFFF"/>
                </a:solidFill>
                <a:latin typeface="BP Imperial Bold Italics"/>
              </a:rPr>
              <a:t>ESPECIFICACOES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66005C">
                <a:alpha val="100000"/>
              </a:srgbClr>
            </a:gs>
            <a:gs pos="50000">
              <a:srgbClr val="5B0066">
                <a:alpha val="100000"/>
              </a:srgbClr>
            </a:gs>
            <a:gs pos="100000">
              <a:srgbClr val="8886CD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66060" y="1028700"/>
            <a:ext cx="493240" cy="493240"/>
          </a:xfrm>
          <a:custGeom>
            <a:avLst/>
            <a:gdLst/>
            <a:ahLst/>
            <a:cxnLst/>
            <a:rect r="r" b="b" t="t" l="l"/>
            <a:pathLst>
              <a:path h="493240" w="493240">
                <a:moveTo>
                  <a:pt x="0" y="0"/>
                </a:moveTo>
                <a:lnTo>
                  <a:pt x="493240" y="0"/>
                </a:lnTo>
                <a:lnTo>
                  <a:pt x="493240" y="493240"/>
                </a:lnTo>
                <a:lnTo>
                  <a:pt x="0" y="4932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824698" y="2524501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3291840" y="0"/>
                </a:moveTo>
                <a:lnTo>
                  <a:pt x="0" y="0"/>
                </a:lnTo>
                <a:lnTo>
                  <a:pt x="0" y="4114800"/>
                </a:lnTo>
                <a:lnTo>
                  <a:pt x="3291840" y="4114800"/>
                </a:lnTo>
                <a:lnTo>
                  <a:pt x="3291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327543" y="3647699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3291840" y="0"/>
                </a:moveTo>
                <a:lnTo>
                  <a:pt x="0" y="0"/>
                </a:lnTo>
                <a:lnTo>
                  <a:pt x="0" y="4114800"/>
                </a:lnTo>
                <a:lnTo>
                  <a:pt x="3291840" y="4114800"/>
                </a:lnTo>
                <a:lnTo>
                  <a:pt x="329184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668196" y="2514281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72085" y="3637479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1053920"/>
            <a:ext cx="551379" cy="551379"/>
          </a:xfrm>
          <a:custGeom>
            <a:avLst/>
            <a:gdLst/>
            <a:ahLst/>
            <a:cxnLst/>
            <a:rect r="r" b="b" t="t" l="l"/>
            <a:pathLst>
              <a:path h="551379" w="551379">
                <a:moveTo>
                  <a:pt x="0" y="0"/>
                </a:moveTo>
                <a:lnTo>
                  <a:pt x="551379" y="0"/>
                </a:lnTo>
                <a:lnTo>
                  <a:pt x="551379" y="551379"/>
                </a:lnTo>
                <a:lnTo>
                  <a:pt x="0" y="5513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-10800000">
            <a:off x="5712310" y="5919639"/>
            <a:ext cx="6863381" cy="941293"/>
            <a:chOff x="0" y="0"/>
            <a:chExt cx="1807639" cy="24791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07639" cy="247912"/>
            </a:xfrm>
            <a:custGeom>
              <a:avLst/>
              <a:gdLst/>
              <a:ahLst/>
              <a:cxnLst/>
              <a:rect r="r" b="b" t="t" l="l"/>
              <a:pathLst>
                <a:path h="247912" w="1807639">
                  <a:moveTo>
                    <a:pt x="0" y="0"/>
                  </a:moveTo>
                  <a:lnTo>
                    <a:pt x="1807639" y="0"/>
                  </a:lnTo>
                  <a:lnTo>
                    <a:pt x="1807639" y="247912"/>
                  </a:lnTo>
                  <a:lnTo>
                    <a:pt x="0" y="247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807639" cy="286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982794" y="6023141"/>
            <a:ext cx="6322412" cy="572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6"/>
              </a:lnSpc>
            </a:pPr>
            <a:r>
              <a:rPr lang="en-US" sz="2721">
                <a:solidFill>
                  <a:srgbClr val="FFFFFF"/>
                </a:solidFill>
                <a:latin typeface="Poppins"/>
              </a:rPr>
              <a:t>Marcos Felipe Altenhofen - 2342545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4180" y="2829954"/>
            <a:ext cx="16959640" cy="2790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22"/>
              </a:lnSpc>
            </a:pPr>
            <a:r>
              <a:rPr lang="en-US" sz="16016">
                <a:solidFill>
                  <a:srgbClr val="FFFFFF"/>
                </a:solidFill>
                <a:latin typeface="BP Imperial Bold Italics"/>
              </a:rPr>
              <a:t>OBRIGADO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940095" y="2105379"/>
            <a:ext cx="10407810" cy="597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10"/>
              </a:lnSpc>
            </a:pPr>
            <a:r>
              <a:rPr lang="en-US" sz="2888" spc="589">
                <a:solidFill>
                  <a:srgbClr val="FFFFFF"/>
                </a:solidFill>
                <a:latin typeface="Poppins"/>
              </a:rPr>
              <a:t>TS25S - TESTES DE SOFTWARE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2700000">
            <a:off x="3044514" y="2408650"/>
            <a:ext cx="640977" cy="640977"/>
          </a:xfrm>
          <a:custGeom>
            <a:avLst/>
            <a:gdLst/>
            <a:ahLst/>
            <a:cxnLst/>
            <a:rect r="r" b="b" t="t" l="l"/>
            <a:pathLst>
              <a:path h="640977" w="640977">
                <a:moveTo>
                  <a:pt x="0" y="0"/>
                </a:moveTo>
                <a:lnTo>
                  <a:pt x="640978" y="0"/>
                </a:lnTo>
                <a:lnTo>
                  <a:pt x="640978" y="640978"/>
                </a:lnTo>
                <a:lnTo>
                  <a:pt x="0" y="64097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2700000">
            <a:off x="2506900" y="2460521"/>
            <a:ext cx="412460" cy="412460"/>
          </a:xfrm>
          <a:custGeom>
            <a:avLst/>
            <a:gdLst/>
            <a:ahLst/>
            <a:cxnLst/>
            <a:rect r="r" b="b" t="t" l="l"/>
            <a:pathLst>
              <a:path h="412460" w="412460">
                <a:moveTo>
                  <a:pt x="0" y="0"/>
                </a:moveTo>
                <a:lnTo>
                  <a:pt x="412461" y="0"/>
                </a:lnTo>
                <a:lnTo>
                  <a:pt x="412461" y="412461"/>
                </a:lnTo>
                <a:lnTo>
                  <a:pt x="0" y="41246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2700000">
            <a:off x="13313819" y="6959997"/>
            <a:ext cx="478334" cy="478334"/>
          </a:xfrm>
          <a:custGeom>
            <a:avLst/>
            <a:gdLst/>
            <a:ahLst/>
            <a:cxnLst/>
            <a:rect r="r" b="b" t="t" l="l"/>
            <a:pathLst>
              <a:path h="478334" w="478334">
                <a:moveTo>
                  <a:pt x="0" y="0"/>
                </a:moveTo>
                <a:lnTo>
                  <a:pt x="478335" y="0"/>
                </a:lnTo>
                <a:lnTo>
                  <a:pt x="478335" y="478335"/>
                </a:lnTo>
                <a:lnTo>
                  <a:pt x="0" y="4783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2700000">
            <a:off x="13976356" y="6998707"/>
            <a:ext cx="307802" cy="307802"/>
          </a:xfrm>
          <a:custGeom>
            <a:avLst/>
            <a:gdLst/>
            <a:ahLst/>
            <a:cxnLst/>
            <a:rect r="r" b="b" t="t" l="l"/>
            <a:pathLst>
              <a:path h="307802" w="307802">
                <a:moveTo>
                  <a:pt x="0" y="0"/>
                </a:moveTo>
                <a:lnTo>
                  <a:pt x="307801" y="0"/>
                </a:lnTo>
                <a:lnTo>
                  <a:pt x="307801" y="307801"/>
                </a:lnTo>
                <a:lnTo>
                  <a:pt x="0" y="3078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DAGENG9fwkk</dc:identifier>
  <dcterms:modified xsi:type="dcterms:W3CDTF">2011-08-01T06:04:30Z</dcterms:modified>
  <cp:revision>1</cp:revision>
  <dc:title>ts25s - testes de software</dc:title>
</cp:coreProperties>
</file>

<file path=docProps/thumbnail.jpeg>
</file>